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8" r:id="rId9"/>
    <p:sldId id="260" r:id="rId10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265"/>
    <a:srgbClr val="98122C"/>
    <a:srgbClr val="98122E"/>
    <a:srgbClr val="AE636C"/>
    <a:srgbClr val="DBB48A"/>
    <a:srgbClr val="EED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A17F46E-4571-4599-85DC-4E60B1D81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1CC010-0714-41FC-9AC0-83592BEBA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B171F-C83A-4DFA-80C3-C9BFDBF6932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0E5DA6-0B3A-41FF-8BDA-C28E20397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1D476A-2139-482C-BAD0-5775C35073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2830-314C-4B79-BDE7-57ED838885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65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03.12.2021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uko2021-digital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Z:\CONNY\WUKO 2021\WUKO 2021 HYBRID, PowerPoint, 16zu9, Start- und Folgeseite, vom 2.2.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3" name="Textfeld 14">
            <a:extLst>
              <a:ext uri="{FF2B5EF4-FFF2-40B4-BE49-F238E27FC236}">
                <a16:creationId xmlns:a16="http://schemas.microsoft.com/office/drawing/2014/main" id="{A480B8A4-E895-46B1-90D0-30AAC7D642D2}"/>
              </a:ext>
            </a:extLst>
          </p:cNvPr>
          <p:cNvSpPr txBox="1"/>
          <p:nvPr/>
        </p:nvSpPr>
        <p:spPr>
          <a:xfrm>
            <a:off x="-1284972" y="1297146"/>
            <a:ext cx="11713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800" b="1" i="1" dirty="0">
                <a:solidFill>
                  <a:srgbClr val="DEB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Danke!</a:t>
            </a:r>
          </a:p>
          <a:p>
            <a:pPr algn="ctr"/>
            <a:endParaRPr lang="de-DE" sz="2400" b="1" dirty="0">
              <a:solidFill>
                <a:srgbClr val="DEB2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800" b="1" dirty="0">
                <a:solidFill>
                  <a:srgbClr val="DEB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zwei großartige Kongresstage</a:t>
            </a:r>
          </a:p>
          <a:p>
            <a:pPr algn="ctr"/>
            <a:r>
              <a:rPr lang="de-DE" sz="4800" b="1" dirty="0">
                <a:solidFill>
                  <a:srgbClr val="DEB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spannende Beiträge</a:t>
            </a:r>
          </a:p>
        </p:txBody>
      </p:sp>
    </p:spTree>
    <p:extLst>
      <p:ext uri="{BB962C8B-B14F-4D97-AF65-F5344CB8AC3E}">
        <p14:creationId xmlns:p14="http://schemas.microsoft.com/office/powerpoint/2010/main" val="369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DA72C49-B68D-4EF6-965A-CD8749BB5D1A}"/>
              </a:ext>
            </a:extLst>
          </p:cNvPr>
          <p:cNvSpPr txBox="1"/>
          <p:nvPr/>
        </p:nvSpPr>
        <p:spPr>
          <a:xfrm>
            <a:off x="395536" y="1170618"/>
            <a:ext cx="8496944" cy="334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8122E"/>
                </a:solidFill>
              </a:rPr>
              <a:t>Take </a:t>
            </a:r>
            <a:r>
              <a:rPr lang="de-DE" b="1" dirty="0" err="1">
                <a:solidFill>
                  <a:srgbClr val="98122E"/>
                </a:solidFill>
              </a:rPr>
              <a:t>home</a:t>
            </a:r>
            <a:r>
              <a:rPr lang="de-DE" b="1" dirty="0">
                <a:solidFill>
                  <a:srgbClr val="98122E"/>
                </a:solidFill>
              </a:rPr>
              <a:t> </a:t>
            </a:r>
            <a:r>
              <a:rPr lang="de-DE" b="1" dirty="0" err="1">
                <a:solidFill>
                  <a:srgbClr val="98122E"/>
                </a:solidFill>
              </a:rPr>
              <a:t>message</a:t>
            </a:r>
            <a:r>
              <a:rPr lang="de-DE" b="1" dirty="0">
                <a:solidFill>
                  <a:srgbClr val="98122E"/>
                </a:solidFill>
              </a:rPr>
              <a:t> - Was haben wir gelernt?</a:t>
            </a:r>
            <a:endParaRPr lang="de-DE" sz="1400" dirty="0">
              <a:solidFill>
                <a:srgbClr val="E95265"/>
              </a:solidFill>
            </a:endParaRPr>
          </a:p>
          <a:p>
            <a:r>
              <a:rPr lang="de-DE" sz="1400" dirty="0">
                <a:solidFill>
                  <a:srgbClr val="98122E"/>
                </a:solidFill>
              </a:rPr>
              <a:t>Erkenntnisreiche Tage – Aus jeder Sitzung lässt sich Wertvolles mitnehmen: hier nur eine Auswahl:</a:t>
            </a:r>
          </a:p>
          <a:p>
            <a:endParaRPr lang="de-DE" sz="1400" dirty="0">
              <a:solidFill>
                <a:srgbClr val="E95265"/>
              </a:solidFill>
              <a:highlight>
                <a:srgbClr val="FFFF00"/>
              </a:highlight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Zwischen Kompetenz und Wissenschaft  –  Evidenz in der Wundtherapie, ein langer Weg!</a:t>
            </a:r>
            <a:r>
              <a:rPr lang="de-DE" sz="1200" dirty="0">
                <a:solidFill>
                  <a:srgbClr val="E95265"/>
                </a:solidFill>
              </a:rPr>
              <a:t> Leitlinien für mehr Sicherheit bei der Auswahl von Wundauflagen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Back </a:t>
            </a:r>
            <a:r>
              <a:rPr lang="de-DE" sz="1200" b="1" dirty="0" err="1">
                <a:solidFill>
                  <a:srgbClr val="E95265"/>
                </a:solidFill>
              </a:rPr>
              <a:t>to</a:t>
            </a:r>
            <a:r>
              <a:rPr lang="de-DE" sz="1200" b="1" dirty="0">
                <a:solidFill>
                  <a:srgbClr val="E95265"/>
                </a:solidFill>
              </a:rPr>
              <a:t> </a:t>
            </a:r>
            <a:r>
              <a:rPr lang="de-DE" sz="1200" b="1" dirty="0" err="1">
                <a:solidFill>
                  <a:srgbClr val="E95265"/>
                </a:solidFill>
              </a:rPr>
              <a:t>nature</a:t>
            </a:r>
            <a:r>
              <a:rPr lang="de-DE" sz="1200" b="1" dirty="0">
                <a:solidFill>
                  <a:srgbClr val="E95265"/>
                </a:solidFill>
              </a:rPr>
              <a:t> – "neue" Wege, um Wunden zu verschließen:</a:t>
            </a:r>
            <a:r>
              <a:rPr lang="de-DE" sz="1200" dirty="0">
                <a:solidFill>
                  <a:srgbClr val="E95265"/>
                </a:solidFill>
              </a:rPr>
              <a:t> Von (Stamm)Zellen und effektiven </a:t>
            </a:r>
            <a:r>
              <a:rPr lang="de-DE" sz="1200" dirty="0" err="1">
                <a:solidFill>
                  <a:srgbClr val="E95265"/>
                </a:solidFill>
              </a:rPr>
              <a:t>biodegradablen</a:t>
            </a:r>
            <a:r>
              <a:rPr lang="de-DE" sz="1200" dirty="0">
                <a:solidFill>
                  <a:srgbClr val="E95265"/>
                </a:solidFill>
              </a:rPr>
              <a:t> Matrices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Wund-Biofilm erkennen und verstehen!</a:t>
            </a:r>
            <a:r>
              <a:rPr lang="de-DE" sz="1200" dirty="0">
                <a:solidFill>
                  <a:srgbClr val="E95265"/>
                </a:solidFill>
              </a:rPr>
              <a:t> Wirksame (Kombinations-) Therapien im internationalen Vergleich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Wunde &amp; Willen: Adhärenz ist heilsam!</a:t>
            </a:r>
            <a:r>
              <a:rPr lang="de-DE" sz="1200" dirty="0">
                <a:solidFill>
                  <a:srgbClr val="E95265"/>
                </a:solidFill>
              </a:rPr>
              <a:t> Umsichtiger Umgang mit eigenverantwortlichen Patienten – den Weg gemeinsam gehen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Kompetenzlevel – weil keiner alles leisten kann:</a:t>
            </a:r>
            <a:r>
              <a:rPr lang="de-DE" sz="1200" dirty="0">
                <a:solidFill>
                  <a:srgbClr val="E95265"/>
                </a:solidFill>
              </a:rPr>
              <a:t> Wann welche Wunde von wem behandeln? Patienten rechtzeitig an ExpertInnen weiterleiten!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200" b="1" dirty="0">
                <a:solidFill>
                  <a:srgbClr val="E95265"/>
                </a:solidFill>
              </a:rPr>
              <a:t>Digitalisierung in der Wundtherapie – vom Minimum zum Optimum:</a:t>
            </a:r>
            <a:r>
              <a:rPr lang="de-DE" sz="1200" dirty="0">
                <a:solidFill>
                  <a:srgbClr val="E95265"/>
                </a:solidFill>
              </a:rPr>
              <a:t> Elektronische Wunddokumentationssysteme, vernetzte Strukturen für intersektoralen Zugriff PLUS Heilkunst von Experten – das ist die Zukunft!</a:t>
            </a:r>
          </a:p>
        </p:txBody>
      </p:sp>
    </p:spTree>
    <p:extLst>
      <p:ext uri="{BB962C8B-B14F-4D97-AF65-F5344CB8AC3E}">
        <p14:creationId xmlns:p14="http://schemas.microsoft.com/office/powerpoint/2010/main" val="20641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C7E0F71-7CC1-4301-82D6-D4F222E9EDA5}"/>
              </a:ext>
            </a:extLst>
          </p:cNvPr>
          <p:cNvSpPr txBox="1"/>
          <p:nvPr/>
        </p:nvSpPr>
        <p:spPr>
          <a:xfrm>
            <a:off x="395536" y="117061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8122E"/>
                </a:solidFill>
              </a:rPr>
              <a:t>Zahlen &amp; Fakten</a:t>
            </a:r>
          </a:p>
          <a:p>
            <a:endParaRPr lang="de-DE" b="1" dirty="0">
              <a:solidFill>
                <a:srgbClr val="E952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1.400 </a:t>
            </a:r>
            <a:r>
              <a:rPr lang="de-DE" dirty="0" err="1">
                <a:solidFill>
                  <a:srgbClr val="E95265"/>
                </a:solidFill>
              </a:rPr>
              <a:t>Teilnehmer:innen</a:t>
            </a:r>
            <a:endParaRPr lang="de-DE" dirty="0">
              <a:solidFill>
                <a:srgbClr val="E952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26 </a:t>
            </a:r>
            <a:r>
              <a:rPr lang="de-DE" dirty="0" err="1">
                <a:solidFill>
                  <a:srgbClr val="E95265"/>
                </a:solidFill>
              </a:rPr>
              <a:t>Kooperationspartner:innen</a:t>
            </a:r>
            <a:r>
              <a:rPr lang="de-DE" dirty="0">
                <a:solidFill>
                  <a:srgbClr val="E95265"/>
                </a:solidFill>
              </a:rPr>
              <a:t> // 22 Sitzungen kooperierender Fachgesellschaften und Verbände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36 Aussteller &amp; Sponsoren // 5 Hauptsponsoren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14 Industriesessions/-präsentationen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um die 160 Live-Vorträge renommierter </a:t>
            </a:r>
            <a:r>
              <a:rPr lang="de-DE" dirty="0" err="1">
                <a:solidFill>
                  <a:srgbClr val="E95265"/>
                </a:solidFill>
              </a:rPr>
              <a:t>Experten:innen</a:t>
            </a:r>
            <a:endParaRPr lang="de-DE" dirty="0">
              <a:solidFill>
                <a:srgbClr val="E952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12 Hauptsitzungen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11 Seminare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3 Abstract-Sitzungen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E95265"/>
                </a:solidFill>
              </a:rPr>
              <a:t>Höchste Quote = Eröffnung mit über 600 </a:t>
            </a:r>
            <a:r>
              <a:rPr lang="de-DE" dirty="0" err="1">
                <a:solidFill>
                  <a:srgbClr val="E95265"/>
                </a:solidFill>
              </a:rPr>
              <a:t>Teilnehmer:innen</a:t>
            </a:r>
            <a:endParaRPr lang="de-DE" dirty="0">
              <a:solidFill>
                <a:srgbClr val="E95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87CBF3F-848C-4A8A-B3C1-C709BB0A5F6C}"/>
              </a:ext>
            </a:extLst>
          </p:cNvPr>
          <p:cNvSpPr txBox="1"/>
          <p:nvPr/>
        </p:nvSpPr>
        <p:spPr>
          <a:xfrm>
            <a:off x="395536" y="117061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8122C"/>
                </a:solidFill>
              </a:rPr>
              <a:t>Wortwolke</a:t>
            </a:r>
          </a:p>
          <a:p>
            <a:endParaRPr lang="de-DE" b="1" dirty="0">
              <a:solidFill>
                <a:srgbClr val="E95265"/>
              </a:solidFill>
            </a:endParaRPr>
          </a:p>
          <a:p>
            <a:endParaRPr lang="de-DE" b="1" dirty="0">
              <a:solidFill>
                <a:srgbClr val="E95265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04AB19-C57C-4DAC-9F91-49EC508C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57451"/>
            <a:ext cx="6345089" cy="35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7F3CCEF-30DD-421D-8C46-8F526693E9CE}"/>
              </a:ext>
            </a:extLst>
          </p:cNvPr>
          <p:cNvSpPr txBox="1"/>
          <p:nvPr/>
        </p:nvSpPr>
        <p:spPr>
          <a:xfrm>
            <a:off x="395536" y="117061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8122E"/>
                </a:solidFill>
              </a:rPr>
              <a:t>Gewinner </a:t>
            </a:r>
            <a:r>
              <a:rPr lang="de-DE" b="1" dirty="0" err="1">
                <a:solidFill>
                  <a:srgbClr val="98122E"/>
                </a:solidFill>
              </a:rPr>
              <a:t>selfie</a:t>
            </a:r>
            <a:r>
              <a:rPr lang="de-DE" b="1" dirty="0">
                <a:solidFill>
                  <a:srgbClr val="98122E"/>
                </a:solidFill>
              </a:rPr>
              <a:t>-contest</a:t>
            </a:r>
          </a:p>
          <a:p>
            <a:endParaRPr lang="de-DE" b="1" dirty="0">
              <a:solidFill>
                <a:srgbClr val="E95265"/>
              </a:solidFill>
            </a:endParaRPr>
          </a:p>
          <a:p>
            <a:r>
              <a:rPr lang="de-DE" b="1" dirty="0">
                <a:solidFill>
                  <a:srgbClr val="E95265"/>
                </a:solidFill>
              </a:rPr>
              <a:t>Herzlichen Glückwunsch an:</a:t>
            </a:r>
          </a:p>
          <a:p>
            <a:endParaRPr lang="de-DE" b="1" dirty="0">
              <a:solidFill>
                <a:srgbClr val="E95265"/>
              </a:solidFill>
            </a:endParaRPr>
          </a:p>
          <a:p>
            <a:r>
              <a:rPr lang="de-DE" dirty="0">
                <a:solidFill>
                  <a:srgbClr val="E95265"/>
                </a:solidFill>
              </a:rPr>
              <a:t>Katharina Rudolph</a:t>
            </a:r>
          </a:p>
          <a:p>
            <a:r>
              <a:rPr lang="de-DE" dirty="0">
                <a:solidFill>
                  <a:srgbClr val="E95265"/>
                </a:solidFill>
              </a:rPr>
              <a:t>Mühlhausen/Thür.</a:t>
            </a:r>
          </a:p>
          <a:p>
            <a:endParaRPr lang="de-DE" b="1" dirty="0">
              <a:solidFill>
                <a:srgbClr val="E95265"/>
              </a:solidFill>
            </a:endParaRPr>
          </a:p>
          <a:p>
            <a:endParaRPr lang="de-DE" b="1" dirty="0">
              <a:solidFill>
                <a:srgbClr val="E95265"/>
              </a:solidFill>
            </a:endParaRPr>
          </a:p>
          <a:p>
            <a:r>
              <a:rPr lang="de-DE" b="1" dirty="0">
                <a:solidFill>
                  <a:srgbClr val="E95265"/>
                </a:solidFill>
              </a:rPr>
              <a:t>Der Gewinn ist ein Reisegutschein </a:t>
            </a:r>
          </a:p>
          <a:p>
            <a:r>
              <a:rPr lang="de-DE" b="1" dirty="0">
                <a:solidFill>
                  <a:srgbClr val="E95265"/>
                </a:solidFill>
              </a:rPr>
              <a:t>in Höhe von 250 EUR </a:t>
            </a:r>
            <a:r>
              <a:rPr lang="de-DE" b="1" dirty="0">
                <a:solidFill>
                  <a:srgbClr val="E95265"/>
                </a:solidFill>
                <a:sym typeface="Wingdings" panose="05000000000000000000" pitchFamily="2" charset="2"/>
              </a:rPr>
              <a:t></a:t>
            </a:r>
            <a:endParaRPr lang="de-DE" b="1" dirty="0">
              <a:solidFill>
                <a:srgbClr val="E95265"/>
              </a:solidFill>
            </a:endParaRPr>
          </a:p>
        </p:txBody>
      </p:sp>
      <p:pic>
        <p:nvPicPr>
          <p:cNvPr id="7" name="Grafik 6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7E1E84C7-58A4-45A4-B3F3-670AC82F7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0" y="1190151"/>
            <a:ext cx="1782344" cy="3654252"/>
          </a:xfrm>
          <a:prstGeom prst="rect">
            <a:avLst/>
          </a:prstGeom>
        </p:spPr>
      </p:pic>
      <p:pic>
        <p:nvPicPr>
          <p:cNvPr id="9" name="Grafik 8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2DB076DD-EA9F-408F-B654-ED6BBBE0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40" y="1550191"/>
            <a:ext cx="1431128" cy="2934172"/>
          </a:xfrm>
          <a:prstGeom prst="rect">
            <a:avLst/>
          </a:prstGeom>
        </p:spPr>
      </p:pic>
      <p:pic>
        <p:nvPicPr>
          <p:cNvPr id="11" name="Grafik 10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FAA0F213-AAB5-49BF-B99E-5FFC1A559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52" y="1730211"/>
            <a:ext cx="1255520" cy="25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1619"/>
            <a:ext cx="9138584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EE194B-E08F-4B65-A60C-632D56F6E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032FA10-7F7E-4A83-B788-95BF113ECEA2}"/>
              </a:ext>
            </a:extLst>
          </p:cNvPr>
          <p:cNvSpPr txBox="1"/>
          <p:nvPr/>
        </p:nvSpPr>
        <p:spPr>
          <a:xfrm>
            <a:off x="323528" y="1061963"/>
            <a:ext cx="82809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8172B"/>
                </a:solidFill>
              </a:rPr>
              <a:t>Schwerpunktthemen 2022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Wunde &amp; Psyche - Empowerment, Freiheitsgrade &amp; Compliance versus Adhärenz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Leitlinien &amp; Evidenz in der Wundtherapie (mit Bezug auf neue LL 2022)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Innovationen in der Wundtherapie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Wundinfektionen &amp; Biofilm  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Wundinfektion versus Inflammation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Seltene Wunden &amp; ihre (System)Therapien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Wunde vital: Entscheidungsfindung Naht, NPWT, Matrix oder Gewebeplastik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Kompetenzen im intersektoralen Wundmanagement</a:t>
            </a:r>
            <a:br>
              <a:rPr lang="de-DE" sz="1800" dirty="0">
                <a:solidFill>
                  <a:srgbClr val="E95265"/>
                </a:solidFill>
              </a:rPr>
            </a:br>
            <a:r>
              <a:rPr lang="de-DE" sz="1800" dirty="0">
                <a:solidFill>
                  <a:srgbClr val="E95265"/>
                </a:solidFill>
              </a:rPr>
              <a:t>(inkl. Thema Weiterbildung &amp; Zertifizierung)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Komorbiditäten der Wunden – Diabetes, Demenz &amp; Depression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Empfehlung Kompressionstherapie – Vaskuläre, Lymph- &amp; Lipödeme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solidFill>
                  <a:srgbClr val="E95265"/>
                </a:solidFill>
              </a:rPr>
              <a:t>Rechte &amp; Pflichten in der Wundtherapie – Wer darf was?</a:t>
            </a:r>
          </a:p>
          <a:p>
            <a:endParaRPr lang="de-DE" b="1" dirty="0">
              <a:solidFill>
                <a:srgbClr val="E95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1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NNY\WUKO 2021\WUKO 2021 HYBRID, PowerPoint, 16zu9, Start- und Folgeseite, vom 2.2.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A13D8C-9C78-4A5E-9706-16EF4CBC3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963" t="13988" r="4326" b="10475"/>
          <a:stretch/>
        </p:blipFill>
        <p:spPr>
          <a:xfrm>
            <a:off x="251520" y="1133971"/>
            <a:ext cx="8640960" cy="40142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455FBB3-530F-44C6-AE88-83F545B1D462}"/>
              </a:ext>
            </a:extLst>
          </p:cNvPr>
          <p:cNvSpPr txBox="1"/>
          <p:nvPr/>
        </p:nvSpPr>
        <p:spPr>
          <a:xfrm>
            <a:off x="503548" y="1710035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E95265"/>
                </a:solidFill>
              </a:rPr>
              <a:t>Wir danken Ihnen allen für Ihre Teilnahme und Aufmerksamkeit und wünschen Ihnen eine schöne und besinnliche (Vor-)Weihnachtszeit.</a:t>
            </a:r>
          </a:p>
          <a:p>
            <a:pPr algn="ctr"/>
            <a:r>
              <a:rPr lang="de-DE" sz="2000" b="1" dirty="0">
                <a:solidFill>
                  <a:srgbClr val="E95265"/>
                </a:solidFill>
              </a:rPr>
              <a:t> </a:t>
            </a:r>
          </a:p>
          <a:p>
            <a:pPr algn="ctr"/>
            <a:r>
              <a:rPr lang="de-DE" sz="2000" b="1" dirty="0">
                <a:solidFill>
                  <a:srgbClr val="E95265"/>
                </a:solidFill>
              </a:rPr>
              <a:t>Bleiben Sie gesund!</a:t>
            </a:r>
          </a:p>
          <a:p>
            <a:pPr algn="ctr"/>
            <a:endParaRPr lang="de-DE" sz="2000" b="1" dirty="0">
              <a:solidFill>
                <a:srgbClr val="E95265"/>
              </a:solidFill>
            </a:endParaRPr>
          </a:p>
          <a:p>
            <a:pPr algn="ctr"/>
            <a:endParaRPr lang="de-DE" sz="2000" b="1" dirty="0">
              <a:solidFill>
                <a:srgbClr val="E95265"/>
              </a:solidFill>
            </a:endParaRPr>
          </a:p>
          <a:p>
            <a:pPr algn="ctr"/>
            <a:r>
              <a:rPr lang="de-DE" sz="2000" b="1" dirty="0">
                <a:solidFill>
                  <a:srgbClr val="E95265"/>
                </a:solidFill>
              </a:rPr>
              <a:t>Das Kongressmaterial ist ab dem 06. Dezember 2021 bis 01. März 2022 unter </a:t>
            </a:r>
            <a:r>
              <a:rPr lang="de-DE" sz="2000" b="1" dirty="0">
                <a:solidFill>
                  <a:srgbClr val="9812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www.wuko2021-digital.de</a:t>
            </a:r>
            <a:r>
              <a:rPr lang="de-DE" sz="2000" b="1" dirty="0">
                <a:solidFill>
                  <a:srgbClr val="E95265"/>
                </a:solidFill>
              </a:rPr>
              <a:t> verfügbar.</a:t>
            </a:r>
          </a:p>
        </p:txBody>
      </p:sp>
    </p:spTree>
    <p:extLst>
      <p:ext uri="{BB962C8B-B14F-4D97-AF65-F5344CB8AC3E}">
        <p14:creationId xmlns:p14="http://schemas.microsoft.com/office/powerpoint/2010/main" val="33112673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71E659D55084478BCC2150EFE94C51" ma:contentTypeVersion="7" ma:contentTypeDescription="Ein neues Dokument erstellen." ma:contentTypeScope="" ma:versionID="315623d627e6eb44b675559b18529d35">
  <xsd:schema xmlns:xsd="http://www.w3.org/2001/XMLSchema" xmlns:xs="http://www.w3.org/2001/XMLSchema" xmlns:p="http://schemas.microsoft.com/office/2006/metadata/properties" xmlns:ns2="e58eaca8-f4da-4d53-a948-ecd7d12d3e4a" xmlns:ns3="065c1b73-7f7c-40c8-92f2-2feaa5c56f7a" xmlns:ns4="a07937ab-ee05-4cd0-9362-855335f4dcf4" targetNamespace="http://schemas.microsoft.com/office/2006/metadata/properties" ma:root="true" ma:fieldsID="a8fe0a24dd5723fff52c74ad1c764e05" ns2:_="" ns3:_="" ns4:_="">
    <xsd:import namespace="e58eaca8-f4da-4d53-a948-ecd7d12d3e4a"/>
    <xsd:import namespace="065c1b73-7f7c-40c8-92f2-2feaa5c56f7a"/>
    <xsd:import namespace="a07937ab-ee05-4cd0-9362-855335f4dcf4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FastMetadata" minOccurs="0"/>
                <xsd:element ref="ns3:MediaService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c1b73-7f7c-40c8-92f2-2feaa5c56f7a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37ab-ee05-4cd0-9362-855335f4d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hr xmlns="e58eaca8-f4da-4d53-a948-ecd7d12d3e4a" xsi:nil="true"/>
  </documentManagement>
</p:properties>
</file>

<file path=customXml/itemProps1.xml><?xml version="1.0" encoding="utf-8"?>
<ds:datastoreItem xmlns:ds="http://schemas.openxmlformats.org/officeDocument/2006/customXml" ds:itemID="{5B3E8906-2708-4108-9A57-C7EF3F0A0C6D}"/>
</file>

<file path=customXml/itemProps2.xml><?xml version="1.0" encoding="utf-8"?>
<ds:datastoreItem xmlns:ds="http://schemas.openxmlformats.org/officeDocument/2006/customXml" ds:itemID="{32959C6D-09E0-487E-B1C0-6E3172C2238F}"/>
</file>

<file path=customXml/itemProps3.xml><?xml version="1.0" encoding="utf-8"?>
<ds:datastoreItem xmlns:ds="http://schemas.openxmlformats.org/officeDocument/2006/customXml" ds:itemID="{E5918B6C-7D50-408F-94D6-07A2FE1A094B}"/>
</file>

<file path=customXml/itemProps4.xml><?xml version="1.0" encoding="utf-8"?>
<ds:datastoreItem xmlns:ds="http://schemas.openxmlformats.org/officeDocument/2006/customXml" ds:itemID="{79892801-C84E-4C47-93FE-9CC008C4EB7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Benutzerdefiniert</PresentationFormat>
  <Paragraphs>53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Brush Script MT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Francesca Rustler</cp:lastModifiedBy>
  <cp:revision>45</cp:revision>
  <dcterms:created xsi:type="dcterms:W3CDTF">2016-09-28T14:04:57Z</dcterms:created>
  <dcterms:modified xsi:type="dcterms:W3CDTF">2021-12-03T14:39:22Z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0x0101004E71E659D55084478BCC2150EFE94C51</vt:lpwstr>
  </property>
</Properties>
</file>